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  <p:sldId id="652" r:id="rId9"/>
    <p:sldId id="653" r:id="rId10"/>
    <p:sldId id="661" r:id="rId11"/>
    <p:sldId id="662" r:id="rId12"/>
    <p:sldId id="663" r:id="rId13"/>
    <p:sldId id="664" r:id="rId14"/>
    <p:sldId id="665" r:id="rId15"/>
    <p:sldId id="666" r:id="rId16"/>
    <p:sldId id="667" r:id="rId17"/>
    <p:sldId id="668" r:id="rId18"/>
    <p:sldId id="669" r:id="rId19"/>
    <p:sldId id="670" r:id="rId20"/>
    <p:sldId id="671" r:id="rId21"/>
    <p:sldId id="672" r:id="rId22"/>
    <p:sldId id="673" r:id="rId23"/>
    <p:sldId id="674" r:id="rId24"/>
    <p:sldId id="675" r:id="rId25"/>
    <p:sldId id="676" r:id="rId26"/>
    <p:sldId id="679" r:id="rId27"/>
    <p:sldId id="680" r:id="rId28"/>
    <p:sldId id="681" r:id="rId29"/>
    <p:sldId id="682" r:id="rId30"/>
    <p:sldId id="677" r:id="rId31"/>
    <p:sldId id="678" r:id="rId3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4" autoAdjust="0"/>
    <p:restoredTop sz="91452" autoAdjust="0"/>
  </p:normalViewPr>
  <p:slideViewPr>
    <p:cSldViewPr>
      <p:cViewPr>
        <p:scale>
          <a:sx n="86" d="100"/>
          <a:sy n="86" d="100"/>
        </p:scale>
        <p:origin x="760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tiff>
</file>

<file path=ppt/media/image25.tiff>
</file>

<file path=ppt/media/image26.tiff>
</file>

<file path=ppt/media/image27.jpeg>
</file>

<file path=ppt/media/image28.png>
</file>

<file path=ppt/media/image29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Sunday, June 12,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2016. 6. 12.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4" Type="http://schemas.openxmlformats.org/officeDocument/2006/relationships/image" Target="../media/image25.tiff"/><Relationship Id="rId5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4800" dirty="0" smtClean="0"/>
              <a:t>Introduction to deep learning </a:t>
            </a:r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5368" y="2636912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altLang="ko-KR" sz="8000" dirty="0" smtClean="0"/>
              <a:t>Applications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27566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Scene Recognition (CNN)</a:t>
            </a:r>
            <a:endParaRPr lang="ko-KR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47478"/>
            <a:ext cx="6408712" cy="4498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04044" y="6165304"/>
            <a:ext cx="8075240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/>
              <a:t>B. Zhou, A. </a:t>
            </a:r>
            <a:r>
              <a:rPr lang="en-US" altLang="ko-KR" sz="1000" dirty="0" err="1"/>
              <a:t>Lapedriza</a:t>
            </a:r>
            <a:r>
              <a:rPr lang="en-US" altLang="ko-KR" sz="1000" dirty="0"/>
              <a:t>, J. Xiao, A. </a:t>
            </a:r>
            <a:r>
              <a:rPr lang="en-US" altLang="ko-KR" sz="1000" dirty="0" err="1"/>
              <a:t>Torralba</a:t>
            </a:r>
            <a:r>
              <a:rPr lang="en-US" altLang="ko-KR" sz="1000" dirty="0"/>
              <a:t>, and A. Oliva. “Learning Deep Features for Scene Recognition using Places Database.” Advances in Neural Information Processing Systems 27 (NIPS), 2014.</a:t>
            </a:r>
            <a:endParaRPr lang="ko-KR" altLang="en-US" sz="1000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138" y="1205710"/>
            <a:ext cx="7505700" cy="498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593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Visual Style Recognition (CNN)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971482" y="6504438"/>
            <a:ext cx="6102424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 err="1"/>
              <a:t>Karayev</a:t>
            </a:r>
            <a:r>
              <a:rPr lang="en-US" altLang="ko-KR" sz="1000" dirty="0"/>
              <a:t>, Sergey, et al. "Recognizing image style." </a:t>
            </a:r>
            <a:r>
              <a:rPr lang="en-US" altLang="ko-KR" sz="1000" i="1" dirty="0" err="1"/>
              <a:t>arXiv</a:t>
            </a:r>
            <a:r>
              <a:rPr lang="en-US" altLang="ko-KR" sz="1000" i="1" dirty="0"/>
              <a:t> preprint arXiv:1311.3715</a:t>
            </a:r>
            <a:r>
              <a:rPr lang="en-US" altLang="ko-KR" sz="1000" dirty="0"/>
              <a:t> (2013).</a:t>
            </a:r>
            <a:endParaRPr lang="ko-KR" altLang="en-US" sz="10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54" y="1326961"/>
            <a:ext cx="7078228" cy="4694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079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Object Detection (R-CNN)</a:t>
            </a:r>
            <a:endParaRPr lang="ko-KR" altLang="en-US" dirty="0"/>
          </a:p>
        </p:txBody>
      </p:sp>
      <p:pic>
        <p:nvPicPr>
          <p:cNvPr id="3076" name="Picture 4" descr="http://images.slideplayer.com/19/5756107/slides/slide_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4" t="14329" r="3612" b="10857"/>
          <a:stretch/>
        </p:blipFill>
        <p:spPr bwMode="auto">
          <a:xfrm>
            <a:off x="683568" y="1484784"/>
            <a:ext cx="7643192" cy="468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79512" y="6301045"/>
            <a:ext cx="8712968" cy="4154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50" dirty="0" err="1"/>
              <a:t>Girshick</a:t>
            </a:r>
            <a:r>
              <a:rPr lang="en-US" altLang="ko-KR" sz="1050" dirty="0"/>
              <a:t>, Ross, et al. "Region-based convolutional networks for accurate object detection and segmentation." </a:t>
            </a:r>
            <a:r>
              <a:rPr lang="en-US" altLang="ko-KR" sz="1050" i="1" dirty="0"/>
              <a:t>Pattern Analysis and Machine Intelligence, IEEE Transactions on</a:t>
            </a:r>
            <a:r>
              <a:rPr lang="en-US" altLang="ko-KR" sz="1050" dirty="0"/>
              <a:t> 38.1 (2016): 142-158.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85255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Image Captioning (CNN+LSTM)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73236" y="6309320"/>
            <a:ext cx="8784976" cy="4154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50" dirty="0"/>
              <a:t>Donahue, Jeffrey, et al. "Long-term recurrent convolutional networks for visual recognition and description." </a:t>
            </a:r>
            <a:r>
              <a:rPr lang="en-US" altLang="ko-KR" sz="1050" i="1" dirty="0"/>
              <a:t>Proceedings of the IEEE Conference on Computer Vision and Pattern Recognition</a:t>
            </a:r>
            <a:r>
              <a:rPr lang="en-US" altLang="ko-KR" sz="1050" dirty="0"/>
              <a:t>. 2015.</a:t>
            </a:r>
            <a:endParaRPr lang="ko-KR" altLang="en-US" sz="10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36" y="2101106"/>
            <a:ext cx="5019695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719" y="1988840"/>
            <a:ext cx="3330765" cy="2943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711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Segmentation (</a:t>
            </a:r>
            <a:r>
              <a:rPr lang="en-US" altLang="ko-KR" dirty="0" err="1" smtClean="0"/>
              <a:t>DeconvNet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02928" y="6504438"/>
            <a:ext cx="8083872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00" dirty="0" err="1"/>
              <a:t>Hyeonwoo</a:t>
            </a:r>
            <a:r>
              <a:rPr lang="en-US" altLang="ko-KR" sz="1000" dirty="0"/>
              <a:t> Noh, </a:t>
            </a:r>
            <a:r>
              <a:rPr lang="en-US" altLang="ko-KR" sz="1000" dirty="0" err="1"/>
              <a:t>Seunghoon</a:t>
            </a:r>
            <a:r>
              <a:rPr lang="en-US" altLang="ko-KR" sz="1000" dirty="0"/>
              <a:t> Hong, </a:t>
            </a:r>
            <a:r>
              <a:rPr lang="en-US" altLang="ko-KR" sz="1000" dirty="0" err="1"/>
              <a:t>Bohyung</a:t>
            </a:r>
            <a:r>
              <a:rPr lang="en-US" altLang="ko-KR" sz="1000" dirty="0"/>
              <a:t> Han, Learning Deconvolution Network for Semantic Segmentation, arXiv:1505.04366.</a:t>
            </a:r>
            <a:endParaRPr lang="ko-KR" altLang="en-US" sz="1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268760"/>
            <a:ext cx="8702328" cy="2293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700619"/>
            <a:ext cx="7992888" cy="2628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646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Deep </a:t>
            </a:r>
            <a:r>
              <a:rPr lang="en-US" altLang="ko-KR" dirty="0" err="1"/>
              <a:t>Visuomotor</a:t>
            </a:r>
            <a:r>
              <a:rPr lang="en-US" altLang="ko-KR" dirty="0"/>
              <a:t> </a:t>
            </a:r>
            <a:r>
              <a:rPr lang="en-US" altLang="ko-KR" dirty="0" smtClean="0"/>
              <a:t>Control (CNN)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99592" y="6453336"/>
            <a:ext cx="7272808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50" dirty="0"/>
              <a:t>Levine, Sergey, et al. "End-to-end training of deep </a:t>
            </a:r>
            <a:r>
              <a:rPr lang="en-US" altLang="ko-KR" sz="1050" dirty="0" err="1"/>
              <a:t>visuomotor</a:t>
            </a:r>
            <a:r>
              <a:rPr lang="en-US" altLang="ko-KR" sz="1050" dirty="0"/>
              <a:t> policies." </a:t>
            </a:r>
            <a:r>
              <a:rPr lang="en-US" altLang="ko-KR" sz="1050" i="1" dirty="0" err="1"/>
              <a:t>arXiv</a:t>
            </a:r>
            <a:r>
              <a:rPr lang="en-US" altLang="ko-KR" sz="1050" i="1" dirty="0"/>
              <a:t> preprint arXiv:1504.00702</a:t>
            </a:r>
            <a:r>
              <a:rPr lang="en-US" altLang="ko-KR" sz="1050" dirty="0"/>
              <a:t> (2015).</a:t>
            </a:r>
            <a:endParaRPr lang="ko-KR" altLang="en-US" sz="1050" dirty="0"/>
          </a:p>
        </p:txBody>
      </p:sp>
      <p:pic>
        <p:nvPicPr>
          <p:cNvPr id="5" name="End-to-End Training of Deep Visuomotor Policies- Visual Represent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986" y="1556792"/>
            <a:ext cx="8192814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8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Neural Style (CNN)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259632" y="6525344"/>
            <a:ext cx="6696744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050" dirty="0" err="1"/>
              <a:t>Gatys</a:t>
            </a:r>
            <a:r>
              <a:rPr lang="en-US" altLang="ko-KR" sz="1050" dirty="0"/>
              <a:t>, Leon A., Alexander S. </a:t>
            </a:r>
            <a:r>
              <a:rPr lang="en-US" altLang="ko-KR" sz="1050" dirty="0" err="1"/>
              <a:t>Ecker</a:t>
            </a:r>
            <a:r>
              <a:rPr lang="en-US" altLang="ko-KR" sz="1050" dirty="0"/>
              <a:t>, and Matthias </a:t>
            </a:r>
            <a:r>
              <a:rPr lang="en-US" altLang="ko-KR" sz="1050" dirty="0" err="1"/>
              <a:t>Bethge</a:t>
            </a:r>
            <a:r>
              <a:rPr lang="en-US" altLang="ko-KR" sz="1050" dirty="0"/>
              <a:t>. "A neural algorithm of artistic style." </a:t>
            </a:r>
            <a:r>
              <a:rPr lang="en-US" altLang="ko-KR" sz="1050" dirty="0" err="1"/>
              <a:t>arXiv</a:t>
            </a:r>
            <a:r>
              <a:rPr lang="en-US" altLang="ko-KR" sz="1050" dirty="0"/>
              <a:t>, 2015</a:t>
            </a:r>
            <a:endParaRPr lang="ko-KR" altLang="en-US" sz="1050" dirty="0"/>
          </a:p>
        </p:txBody>
      </p:sp>
      <p:pic>
        <p:nvPicPr>
          <p:cNvPr id="6146" name="Picture 2" descr="https://scontent.xx.fbcdn.net/hphotos-xap1/v/t1.0-9/1236394_1001907516565160_2159971807855513531_n.jpg?oh=bab6c3ef36420160ece6bc109c718975&amp;oe=5789A4B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741" y="1124744"/>
            <a:ext cx="4736525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4077072"/>
            <a:ext cx="2160240" cy="216024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4077072"/>
            <a:ext cx="2160240" cy="21602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4077072"/>
            <a:ext cx="2160240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4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5368" y="2636912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altLang="ko-KR" sz="8000" dirty="0" smtClean="0"/>
              <a:t>Tools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9360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Deep learning tools?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5" name="Picture 2" descr="http://news.uic.edu/files/2015/07/15893429463_e4172f3629_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224" y="1484784"/>
            <a:ext cx="6597036" cy="435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87364" y="2782669"/>
            <a:ext cx="1789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Torch</a:t>
            </a:r>
            <a:endParaRPr lang="ko-KR" altLang="en-US" sz="36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3440" y="2507640"/>
            <a:ext cx="2236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TensorFlow</a:t>
            </a:r>
            <a:endParaRPr lang="ko-KR" altLang="en-US" sz="28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65688" y="2784513"/>
            <a:ext cx="178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Caffe</a:t>
            </a:r>
            <a:endParaRPr lang="ko-KR" altLang="en-US" sz="32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7528" y="2026940"/>
            <a:ext cx="178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MatConvNet</a:t>
            </a:r>
          </a:p>
          <a:p>
            <a:pPr algn="ctr"/>
            <a:r>
              <a:rPr lang="en-US" altLang="ko-KR" sz="1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Theano</a:t>
            </a:r>
            <a:endParaRPr lang="ko-KR" altLang="en-US" sz="1600" b="1" dirty="0" smtClean="0">
              <a:latin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568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What is deep learning?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06264" y="1471108"/>
            <a:ext cx="8568952" cy="1882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“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Deep </a:t>
            </a:r>
            <a:r>
              <a:rPr lang="en-US" altLang="ko-KR" sz="2000" b="1" dirty="0">
                <a:solidFill>
                  <a:srgbClr val="FF0000"/>
                </a:solidFill>
              </a:rPr>
              <a:t>learning</a:t>
            </a:r>
            <a:r>
              <a:rPr lang="en-US" altLang="ko-KR" sz="2000" dirty="0"/>
              <a:t> </a:t>
            </a:r>
            <a:r>
              <a:rPr lang="en-US" altLang="ko-KR" sz="2000" dirty="0" smtClean="0"/>
              <a:t>is </a:t>
            </a:r>
            <a:r>
              <a:rPr lang="en-US" altLang="ko-KR" sz="2000" dirty="0"/>
              <a:t>a branch of machine learning based on a set of algorithms that attempt to model high-level abstractions in data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by using multiple processing layers, with complex structures or otherwise, composed of multiple non-linear </a:t>
            </a:r>
            <a:r>
              <a:rPr lang="en-US" altLang="ko-KR" sz="2000" dirty="0" smtClean="0"/>
              <a:t>transformations.”</a:t>
            </a:r>
            <a:endParaRPr lang="ko-KR" alt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06264" y="1111068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Wikipedia says: </a:t>
            </a:r>
            <a:endParaRPr lang="ko-KR" altLang="en-US" sz="2000" dirty="0"/>
          </a:p>
        </p:txBody>
      </p:sp>
      <p:pic>
        <p:nvPicPr>
          <p:cNvPr id="7" name="Picture 2" descr="http://news.uic.edu/files/2015/07/15893429463_e4172f3629_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000" y="3466120"/>
            <a:ext cx="4417480" cy="291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91284" y="4253938"/>
            <a:ext cx="1198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Machine</a:t>
            </a:r>
          </a:p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Learning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12096" y="3933802"/>
            <a:ext cx="1497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High-level</a:t>
            </a:r>
          </a:p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abstraction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07372" y="4319267"/>
            <a:ext cx="1195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Network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To tell the truth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30" name="Picture 2" descr="http://farm1.static.flickr.com/198/448449613_9934b8e5a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628800"/>
            <a:ext cx="6000665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769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2932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U.C. Berkeley 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2314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Written in C++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761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Good for training or fine-tuning feedforward models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6708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30806" y="1124744"/>
            <a:ext cx="4812664" cy="46166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Blobs</a:t>
            </a:r>
            <a:r>
              <a:rPr lang="en-US" altLang="ko-KR" sz="2400" dirty="0" smtClean="0">
                <a:latin typeface="+mn-ea"/>
              </a:rPr>
              <a:t>: Store data and derivatives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0806" y="1710746"/>
            <a:ext cx="6580263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Layer</a:t>
            </a:r>
            <a:r>
              <a:rPr lang="en-US" altLang="ko-KR" sz="2400" dirty="0" smtClean="0">
                <a:latin typeface="+mn-ea"/>
              </a:rPr>
              <a:t>: Transform bottom blobs and top blobs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0806" y="2296748"/>
            <a:ext cx="8704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Net</a:t>
            </a:r>
            <a:r>
              <a:rPr lang="en-US" altLang="ko-KR" sz="2400" dirty="0" smtClean="0">
                <a:latin typeface="+mn-ea"/>
              </a:rPr>
              <a:t>: Many layers; computes gradient via forward / backward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9403" y="2852936"/>
            <a:ext cx="5937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Solver</a:t>
            </a:r>
            <a:r>
              <a:rPr lang="en-US" altLang="ko-KR" sz="2400" dirty="0" smtClean="0">
                <a:latin typeface="+mn-ea"/>
              </a:rPr>
              <a:t>: Uses gradients to update weights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051720" y="3501008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Data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16060" y="3501008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W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216060" y="4509120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X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397237" y="3501008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InnerProduct</a:t>
            </a:r>
            <a:r>
              <a:rPr lang="en-US" altLang="ko-KR" sz="2400" dirty="0" smtClean="0">
                <a:solidFill>
                  <a:schemeClr val="tx1"/>
                </a:solidFill>
              </a:rPr>
              <a:t>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573612" y="4005064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F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804248" y="3510632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SoftMax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216060" y="5589240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Y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cxnSp>
        <p:nvCxnSpPr>
          <p:cNvPr id="16" name="직선 화살표 연결선 15"/>
          <p:cNvCxnSpPr>
            <a:stCxn id="11" idx="3"/>
            <a:endCxn id="12" idx="1"/>
          </p:cNvCxnSpPr>
          <p:nvPr/>
        </p:nvCxnSpPr>
        <p:spPr>
          <a:xfrm flipV="1">
            <a:off x="2771800" y="3861048"/>
            <a:ext cx="444260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1" idx="3"/>
            <a:endCxn id="13" idx="1"/>
          </p:cNvCxnSpPr>
          <p:nvPr/>
        </p:nvCxnSpPr>
        <p:spPr>
          <a:xfrm>
            <a:off x="2771800" y="4365104"/>
            <a:ext cx="444260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11" idx="3"/>
            <a:endCxn id="17" idx="1"/>
          </p:cNvCxnSpPr>
          <p:nvPr/>
        </p:nvCxnSpPr>
        <p:spPr>
          <a:xfrm>
            <a:off x="2771800" y="4365104"/>
            <a:ext cx="444260" cy="158417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12" idx="3"/>
            <a:endCxn id="14" idx="1"/>
          </p:cNvCxnSpPr>
          <p:nvPr/>
        </p:nvCxnSpPr>
        <p:spPr>
          <a:xfrm>
            <a:off x="3995936" y="3861048"/>
            <a:ext cx="401301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3" idx="3"/>
            <a:endCxn id="14" idx="1"/>
          </p:cNvCxnSpPr>
          <p:nvPr/>
        </p:nvCxnSpPr>
        <p:spPr>
          <a:xfrm flipV="1">
            <a:off x="3995936" y="4365104"/>
            <a:ext cx="401301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7" idx="3"/>
            <a:endCxn id="16" idx="2"/>
          </p:cNvCxnSpPr>
          <p:nvPr/>
        </p:nvCxnSpPr>
        <p:spPr>
          <a:xfrm flipV="1">
            <a:off x="3995936" y="5238824"/>
            <a:ext cx="3168352" cy="7104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14" idx="3"/>
            <a:endCxn id="15" idx="1"/>
          </p:cNvCxnSpPr>
          <p:nvPr/>
        </p:nvCxnSpPr>
        <p:spPr>
          <a:xfrm>
            <a:off x="5117317" y="4365104"/>
            <a:ext cx="45629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5" idx="3"/>
            <a:endCxn id="16" idx="1"/>
          </p:cNvCxnSpPr>
          <p:nvPr/>
        </p:nvCxnSpPr>
        <p:spPr>
          <a:xfrm>
            <a:off x="6353488" y="4365104"/>
            <a:ext cx="450760" cy="962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08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196752"/>
            <a:ext cx="6213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Good for feedforward networks  (CNN)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892829"/>
            <a:ext cx="6158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Good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for fine-tuning existing networks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588906"/>
            <a:ext cx="6096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Train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models without writing any code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284984"/>
            <a:ext cx="5170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Python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interface is pretty useful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106689"/>
            <a:ext cx="734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Need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to write C++ / CUDA for new GPU layers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720754"/>
            <a:ext cx="5214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Not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good for recurrent networks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334819"/>
            <a:ext cx="7935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Cumbersome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for big networks (GoogLeNet, ResNet)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1449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Torch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1632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NYU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3109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Written in C and Lua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5620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Used a lot in Facebook and DeepMind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19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Torch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412776"/>
            <a:ext cx="7931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Easy to write your own layer types and run on GPU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108853"/>
            <a:ext cx="6721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Many available library codes and packages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804930"/>
            <a:ext cx="44302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Lots of pretrained models 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501008"/>
            <a:ext cx="7092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Lots of modular pieces that you can combine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322713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Lua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936778"/>
            <a:ext cx="4826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Less plug-and-play than Caffe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550843"/>
            <a:ext cx="3367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Not great for RNNs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5786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Theano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411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University of Montreal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787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Embracing computation graphs, symbolic computation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5212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High-level wrappers: Keras, Lasagne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846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Theano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340768"/>
            <a:ext cx="3072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Python + numpy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036845"/>
            <a:ext cx="470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Computational graph is cool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732922"/>
            <a:ext cx="2871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Good for RNNs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429000"/>
            <a:ext cx="5475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High level wrappers ease the pain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250705"/>
            <a:ext cx="5088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Not enough pretrained models 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864770"/>
            <a:ext cx="5194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Error messages can be unhelpful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478835"/>
            <a:ext cx="5522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Raw Theano is somewhat low-level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1819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TensorFlow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2018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Google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3342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Very similar to Theano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272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Easy visualizations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199" y="4280396"/>
            <a:ext cx="5101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Multi-GPU and multi-node training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8534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TensorFlow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484784"/>
            <a:ext cx="3072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Python + numpy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180861"/>
            <a:ext cx="470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Computational graph is cool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876938"/>
            <a:ext cx="4229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Much faster than Theano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573016"/>
            <a:ext cx="3581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Easy to modify nets 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394721"/>
            <a:ext cx="7663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Not many pretrained model (but it will get better)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5008786"/>
            <a:ext cx="6927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Training time is slower than others right now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622851"/>
            <a:ext cx="4464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Can hack into the networks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8459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Is it brand new?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2741808" y="1340768"/>
            <a:ext cx="0" cy="48245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57832" y="1340768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Neural Nets</a:t>
            </a:r>
            <a:endParaRPr lang="ko-KR" altLang="en-US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653126" y="1340768"/>
            <a:ext cx="2879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McCulloch &amp; Pitt 1943</a:t>
            </a:r>
            <a:endParaRPr lang="ko-KR" alt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957831" y="1893278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Perception</a:t>
            </a:r>
            <a:endParaRPr lang="ko-KR" altLang="en-US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653126" y="1893278"/>
            <a:ext cx="2122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Rosenblatt 1958</a:t>
            </a:r>
            <a:endParaRPr lang="ko-KR" altLang="en-US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57830" y="2564904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RNN</a:t>
            </a:r>
            <a:endParaRPr lang="ko-KR" altLang="en-US" sz="20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653126" y="2564904"/>
            <a:ext cx="2083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Grossberg 1973</a:t>
            </a:r>
            <a:endParaRPr lang="ko-KR" altLang="en-US" sz="2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957828" y="3008727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CNN</a:t>
            </a:r>
            <a:endParaRPr lang="ko-KR" altLang="en-US" sz="2000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5653126" y="3008727"/>
            <a:ext cx="2143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Fukushima 1979</a:t>
            </a:r>
            <a:endParaRPr lang="ko-KR" altLang="en-US" sz="20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2957827" y="3744587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RBM</a:t>
            </a:r>
            <a:endParaRPr lang="ko-KR" altLang="en-US" sz="20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5653125" y="3717032"/>
            <a:ext cx="16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Hinton 1999</a:t>
            </a:r>
            <a:endParaRPr lang="ko-KR" altLang="en-US" sz="2000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2957826" y="4413558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DBN</a:t>
            </a:r>
            <a:endParaRPr lang="ko-KR" altLang="en-US" sz="2000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5653124" y="4413558"/>
            <a:ext cx="16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Hinton 2006</a:t>
            </a:r>
            <a:endParaRPr lang="ko-KR" altLang="en-US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2957826" y="4827974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D-AE</a:t>
            </a:r>
            <a:endParaRPr lang="ko-KR" altLang="en-US" sz="2000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5653126" y="4829090"/>
            <a:ext cx="1758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Vincent 2008</a:t>
            </a:r>
            <a:endParaRPr lang="ko-KR" altLang="en-US" sz="2000" dirty="0" smtClean="0"/>
          </a:p>
        </p:txBody>
      </p:sp>
      <p:pic>
        <p:nvPicPr>
          <p:cNvPr id="20" name="Picture 2" descr="http://news.donga.com/IMAGE/2004/05/19/6920790.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55" y="1366168"/>
            <a:ext cx="1772407" cy="1185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http://image.chosun.com/sitedata/image/200807/08/2008070800095_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43"/>
          <a:stretch/>
        </p:blipFill>
        <p:spPr bwMode="auto">
          <a:xfrm>
            <a:off x="759055" y="2636147"/>
            <a:ext cx="1772407" cy="107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i1.ruliweb.daumcdn.net/uf/image/U01/ruliweb/515815A93D11B9001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7" y="3795195"/>
            <a:ext cx="1765635" cy="115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0" descr="33b9dcd9585eed54381606d91be9cff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99" y="5038576"/>
            <a:ext cx="1758863" cy="111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2957832" y="5394702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AlexNet</a:t>
            </a:r>
            <a:endParaRPr lang="ko-KR" altLang="en-US" sz="200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653126" y="5387310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Alex 2012</a:t>
            </a:r>
            <a:endParaRPr lang="ko-KR" altLang="en-US" sz="2000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2957832" y="5814849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GoogLeNet</a:t>
            </a:r>
            <a:endParaRPr lang="ko-KR" altLang="en-US" sz="2000" dirty="0" smtClean="0"/>
          </a:p>
        </p:txBody>
      </p:sp>
      <p:sp>
        <p:nvSpPr>
          <p:cNvPr id="27" name="직사각형 26"/>
          <p:cNvSpPr/>
          <p:nvPr/>
        </p:nvSpPr>
        <p:spPr>
          <a:xfrm>
            <a:off x="5653124" y="5820212"/>
            <a:ext cx="18614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 smtClean="0"/>
              <a:t>Szegedy 2015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723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4" grpId="0"/>
      <p:bldP spid="25" grpId="0"/>
      <p:bldP spid="26" grpId="0"/>
      <p:bldP spid="2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White to black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7199" y="1772816"/>
            <a:ext cx="8229602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8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2" y="1268760"/>
            <a:ext cx="8942784" cy="457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7074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Learning representation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Picture 2" descr="http://www.online-image-editor.com/styles/2014/images/example_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156" y="4149080"/>
            <a:ext cx="2850316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6063166" y="2768228"/>
            <a:ext cx="2664296" cy="936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Trainable Feature Transform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063166" y="1387376"/>
            <a:ext cx="2664296" cy="936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Trainable Feature Transform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 flipV="1">
            <a:off x="7393012" y="3691632"/>
            <a:ext cx="2302" cy="467804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flipV="1">
            <a:off x="7390710" y="2308684"/>
            <a:ext cx="2302" cy="467804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V="1">
            <a:off x="7382614" y="908720"/>
            <a:ext cx="2302" cy="467804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32324" y="1148774"/>
            <a:ext cx="5832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FF0000"/>
                </a:solidFill>
              </a:rPr>
              <a:t>ML/AI</a:t>
            </a:r>
            <a:r>
              <a:rPr lang="en-US" altLang="ko-KR" sz="2400" dirty="0" smtClean="0"/>
              <a:t>:</a:t>
            </a:r>
            <a:r>
              <a:rPr lang="en-US" altLang="ko-KR" sz="24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how do we learn features?</a:t>
            </a:r>
          </a:p>
          <a:p>
            <a:pPr lvl="1"/>
            <a:r>
              <a:rPr lang="en-US" altLang="ko-KR" sz="2400" dirty="0" smtClean="0"/>
              <a:t>What is the fundamental rule?</a:t>
            </a:r>
          </a:p>
          <a:p>
            <a:pPr lvl="1"/>
            <a:r>
              <a:rPr lang="en-US" altLang="ko-KR" sz="2400" dirty="0" smtClean="0"/>
              <a:t>What is the learning algorithms?</a:t>
            </a:r>
            <a:endParaRPr lang="ko-KR" alt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332324" y="2454210"/>
            <a:ext cx="5008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FF0000"/>
                </a:solidFill>
              </a:rPr>
              <a:t>Neuroscience</a:t>
            </a:r>
            <a:r>
              <a:rPr lang="en-US" altLang="ko-KR" sz="2400" dirty="0" smtClean="0"/>
              <a:t>:</a:t>
            </a:r>
            <a:r>
              <a:rPr lang="en-US" altLang="ko-KR" sz="24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how does the cortex learn perception</a:t>
            </a:r>
            <a:r>
              <a:rPr lang="en-US" altLang="ko-KR" sz="2400" dirty="0" smtClean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2324" y="3382615"/>
            <a:ext cx="5008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 smtClean="0">
                <a:solidFill>
                  <a:srgbClr val="FF0000"/>
                </a:solidFill>
              </a:rPr>
              <a:t>CogSci</a:t>
            </a:r>
            <a:r>
              <a:rPr lang="en-US" altLang="ko-KR" sz="2400" dirty="0" smtClean="0"/>
              <a:t>:</a:t>
            </a:r>
            <a:r>
              <a:rPr lang="en-US" altLang="ko-KR" sz="24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how does the mind learn abstract concepts on top of less abstract ones?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2324" y="4595644"/>
            <a:ext cx="5008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FF0000"/>
                </a:solidFill>
              </a:rPr>
              <a:t>Deep learning </a:t>
            </a:r>
            <a:r>
              <a:rPr lang="en-US" altLang="ko-KR" sz="2400" b="1" dirty="0" smtClean="0"/>
              <a:t>addresses the problem of learning hierarchical representation with a single algorithm. 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5638800" y="6453337"/>
            <a:ext cx="31816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400" dirty="0" smtClean="0"/>
              <a:t>“</a:t>
            </a:r>
            <a:r>
              <a:rPr lang="en-US" altLang="ko-KR" sz="1400" dirty="0" smtClean="0"/>
              <a:t>Deep Learning Tutorial</a:t>
            </a:r>
            <a:r>
              <a:rPr lang="en-US" altLang="ko-KR" sz="1400" dirty="0" smtClean="0"/>
              <a:t>” by </a:t>
            </a:r>
            <a:r>
              <a:rPr lang="en-US" altLang="ko-KR" sz="1400" dirty="0" err="1" smtClean="0"/>
              <a:t>LeCun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89382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Inspired by nature?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980728"/>
            <a:ext cx="3804503" cy="5035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070223"/>
            <a:ext cx="2209491" cy="19267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51481" y="6063679"/>
            <a:ext cx="3932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Adobe Fan Heiti Std B" pitchFamily="34" charset="-128"/>
                <a:ea typeface="Adobe Fan Heiti Std B" pitchFamily="34" charset="-128"/>
              </a:rPr>
              <a:t>Sure there is some </a:t>
            </a:r>
            <a:r>
              <a:rPr lang="en-US" altLang="ko-KR" sz="2000" dirty="0" smtClean="0">
                <a:solidFill>
                  <a:srgbClr val="FF0000"/>
                </a:solidFill>
                <a:latin typeface="Adobe Fan Heiti Std B" pitchFamily="34" charset="-128"/>
                <a:ea typeface="Adobe Fan Heiti Std B" pitchFamily="34" charset="-128"/>
              </a:rPr>
              <a:t>resemblance</a:t>
            </a:r>
            <a:r>
              <a:rPr lang="en-US" altLang="ko-KR" sz="2000" dirty="0" smtClean="0">
                <a:latin typeface="Adobe Fan Heiti Std B" pitchFamily="34" charset="-128"/>
                <a:ea typeface="Adobe Fan Heiti Std B" pitchFamily="34" charset="-128"/>
              </a:rPr>
              <a:t>!</a:t>
            </a:r>
            <a:endParaRPr lang="ko-KR" altLang="en-US" sz="2000" dirty="0" smtClean="0">
              <a:latin typeface="Adobe Fan Heiti Std B" pitchFamily="34" charset="-128"/>
            </a:endParaRPr>
          </a:p>
        </p:txBody>
      </p:sp>
      <p:pic>
        <p:nvPicPr>
          <p:cNvPr id="8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053579"/>
            <a:ext cx="3871619" cy="2934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4860032" y="4001120"/>
            <a:ext cx="41329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ko-KR" sz="2000" dirty="0"/>
              <a:t>L'Avion III de Clement Ader, 1897</a:t>
            </a:r>
            <a:endParaRPr lang="ko-KR" alt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754312" y="6050979"/>
            <a:ext cx="3038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Adobe Fan Heiti Std B" pitchFamily="34" charset="-128"/>
                <a:ea typeface="Adobe Fan Heiti Std B" pitchFamily="34" charset="-128"/>
              </a:rPr>
              <a:t>But, do not go </a:t>
            </a:r>
            <a:r>
              <a:rPr lang="en-US" altLang="ko-KR" sz="2000" dirty="0" smtClean="0">
                <a:solidFill>
                  <a:srgbClr val="FF0000"/>
                </a:solidFill>
                <a:latin typeface="Adobe Fan Heiti Std B" pitchFamily="34" charset="-128"/>
                <a:ea typeface="Adobe Fan Heiti Std B" pitchFamily="34" charset="-128"/>
              </a:rPr>
              <a:t>TOO FAR</a:t>
            </a:r>
            <a:r>
              <a:rPr lang="en-US" altLang="ko-KR" sz="2000" dirty="0" smtClean="0">
                <a:latin typeface="Adobe Fan Heiti Std B" pitchFamily="34" charset="-128"/>
                <a:ea typeface="Adobe Fan Heiti Std B" pitchFamily="34" charset="-128"/>
              </a:rPr>
              <a:t>. </a:t>
            </a:r>
            <a:endParaRPr lang="ko-KR" altLang="en-US" sz="2000" dirty="0" smtClean="0">
              <a:latin typeface="Adobe Fan Heiti Std B" pitchFamily="34" charset="-128"/>
            </a:endParaRPr>
          </a:p>
        </p:txBody>
      </p:sp>
      <p:pic>
        <p:nvPicPr>
          <p:cNvPr id="11" name="Picture 10" descr="http://media.kotaku.foxtrot.future.net.uk/wp-content/uploads/sites/52/2015/06/gta-jet-620x349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5" b="20769"/>
          <a:stretch/>
        </p:blipFill>
        <p:spPr bwMode="auto">
          <a:xfrm>
            <a:off x="4932039" y="4470901"/>
            <a:ext cx="3871619" cy="147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5638800" y="6453337"/>
            <a:ext cx="31816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400" dirty="0" smtClean="0"/>
              <a:t>“</a:t>
            </a:r>
            <a:r>
              <a:rPr lang="en-US" altLang="ko-KR" sz="1400" dirty="0" smtClean="0"/>
              <a:t>Deep Learning Tutorial</a:t>
            </a:r>
            <a:r>
              <a:rPr lang="en-US" altLang="ko-KR" sz="1400" dirty="0" smtClean="0"/>
              <a:t>” by </a:t>
            </a:r>
            <a:r>
              <a:rPr lang="en-US" altLang="ko-KR" sz="1400" dirty="0" err="1" smtClean="0"/>
              <a:t>LeCun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58974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Deep architectures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97" name="그룹 96"/>
          <p:cNvGrpSpPr/>
          <p:nvPr/>
        </p:nvGrpSpPr>
        <p:grpSpPr>
          <a:xfrm>
            <a:off x="612684" y="1211266"/>
            <a:ext cx="7231664" cy="1137614"/>
            <a:chOff x="467544" y="1269322"/>
            <a:chExt cx="7231664" cy="1137614"/>
          </a:xfrm>
        </p:grpSpPr>
        <p:sp>
          <p:nvSpPr>
            <p:cNvPr id="98" name="TextBox 97"/>
            <p:cNvSpPr txBox="1"/>
            <p:nvPr/>
          </p:nvSpPr>
          <p:spPr>
            <a:xfrm>
              <a:off x="467544" y="1269322"/>
              <a:ext cx="61077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Adobe Fan Heiti Std B" pitchFamily="34" charset="-128"/>
                  <a:ea typeface="Adobe Fan Heiti Std B" pitchFamily="34" charset="-128"/>
                </a:rPr>
                <a:t>Feed-Forward</a:t>
              </a:r>
              <a:r>
                <a:rPr lang="en-US" altLang="ko-KR" dirty="0" smtClean="0">
                  <a:latin typeface="Adobe Fan Heiti Std B" pitchFamily="34" charset="-128"/>
                  <a:ea typeface="Adobe Fan Heiti Std B" pitchFamily="34" charset="-128"/>
                </a:rPr>
                <a:t>: multilayer neural nets, convolutional nets</a:t>
              </a:r>
              <a:endParaRPr lang="ko-KR" altLang="en-US" dirty="0" smtClean="0">
                <a:latin typeface="Adobe Fan Heiti Std B" pitchFamily="34" charset="-128"/>
                <a:ea typeface="Adobe Fan Heiti Std B" pitchFamily="34" charset="-128"/>
              </a:endParaRPr>
            </a:p>
          </p:txBody>
        </p:sp>
        <p:grpSp>
          <p:nvGrpSpPr>
            <p:cNvPr id="99" name="그룹 98"/>
            <p:cNvGrpSpPr/>
            <p:nvPr/>
          </p:nvGrpSpPr>
          <p:grpSpPr>
            <a:xfrm>
              <a:off x="1395168" y="1687736"/>
              <a:ext cx="6304040" cy="719200"/>
              <a:chOff x="1395168" y="1556792"/>
              <a:chExt cx="6304040" cy="719200"/>
            </a:xfrm>
          </p:grpSpPr>
          <p:sp>
            <p:nvSpPr>
              <p:cNvPr id="100" name="직사각형 99"/>
              <p:cNvSpPr/>
              <p:nvPr/>
            </p:nvSpPr>
            <p:spPr>
              <a:xfrm>
                <a:off x="1395168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1" name="직선 화살표 연결선 100"/>
              <p:cNvCxnSpPr>
                <a:stCxn id="106" idx="1"/>
                <a:endCxn id="100" idx="3"/>
              </p:cNvCxnSpPr>
              <p:nvPr/>
            </p:nvCxnSpPr>
            <p:spPr>
              <a:xfrm flipH="1">
                <a:off x="1938568" y="1916392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직사각형 101"/>
              <p:cNvSpPr/>
              <p:nvPr/>
            </p:nvSpPr>
            <p:spPr>
              <a:xfrm>
                <a:off x="3315381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직사각형 102"/>
              <p:cNvSpPr/>
              <p:nvPr/>
            </p:nvSpPr>
            <p:spPr>
              <a:xfrm>
                <a:off x="5235594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7155808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직선 화살표 연결선 104"/>
              <p:cNvCxnSpPr>
                <a:endCxn id="106" idx="3"/>
              </p:cNvCxnSpPr>
              <p:nvPr/>
            </p:nvCxnSpPr>
            <p:spPr>
              <a:xfrm flipH="1">
                <a:off x="3858781" y="1916392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화살표 연결선 105"/>
              <p:cNvCxnSpPr/>
              <p:nvPr/>
            </p:nvCxnSpPr>
            <p:spPr>
              <a:xfrm flipH="1">
                <a:off x="5778994" y="1916392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7" name="그룹 106"/>
          <p:cNvGrpSpPr/>
          <p:nvPr/>
        </p:nvGrpSpPr>
        <p:grpSpPr>
          <a:xfrm>
            <a:off x="612684" y="2552956"/>
            <a:ext cx="7231664" cy="1164076"/>
            <a:chOff x="467544" y="2651988"/>
            <a:chExt cx="7231664" cy="1164076"/>
          </a:xfrm>
        </p:grpSpPr>
        <p:sp>
          <p:nvSpPr>
            <p:cNvPr id="108" name="TextBox 107"/>
            <p:cNvSpPr txBox="1"/>
            <p:nvPr/>
          </p:nvSpPr>
          <p:spPr>
            <a:xfrm>
              <a:off x="467544" y="2651988"/>
              <a:ext cx="61334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Adobe Fan Heiti Std B" pitchFamily="34" charset="-128"/>
                  <a:ea typeface="Adobe Fan Heiti Std B" pitchFamily="34" charset="-128"/>
                </a:rPr>
                <a:t>Feed-Back</a:t>
              </a:r>
              <a:r>
                <a:rPr lang="en-US" altLang="ko-KR" dirty="0" smtClean="0">
                  <a:latin typeface="Adobe Fan Heiti Std B" pitchFamily="34" charset="-128"/>
                  <a:ea typeface="Adobe Fan Heiti Std B" pitchFamily="34" charset="-128"/>
                </a:rPr>
                <a:t>: Stacked Sparse Coding, Deconvolutional Nets</a:t>
              </a:r>
              <a:endParaRPr lang="ko-KR" altLang="en-US" dirty="0" smtClean="0">
                <a:latin typeface="Adobe Fan Heiti Std B" pitchFamily="34" charset="-128"/>
                <a:ea typeface="Adobe Fan Heiti Std B" pitchFamily="34" charset="-128"/>
              </a:endParaRPr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1395168" y="3096864"/>
              <a:ext cx="6304040" cy="719200"/>
              <a:chOff x="1395168" y="3212976"/>
              <a:chExt cx="6304040" cy="719200"/>
            </a:xfrm>
          </p:grpSpPr>
          <p:sp>
            <p:nvSpPr>
              <p:cNvPr id="110" name="직사각형 109"/>
              <p:cNvSpPr/>
              <p:nvPr/>
            </p:nvSpPr>
            <p:spPr>
              <a:xfrm>
                <a:off x="1395168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1" name="직선 화살표 연결선 110"/>
              <p:cNvCxnSpPr/>
              <p:nvPr/>
            </p:nvCxnSpPr>
            <p:spPr>
              <a:xfrm flipH="1">
                <a:off x="1938568" y="3572576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직사각형 111"/>
              <p:cNvSpPr/>
              <p:nvPr/>
            </p:nvSpPr>
            <p:spPr>
              <a:xfrm>
                <a:off x="3315381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직사각형 112"/>
              <p:cNvSpPr/>
              <p:nvPr/>
            </p:nvSpPr>
            <p:spPr>
              <a:xfrm>
                <a:off x="5235594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직사각형 113"/>
              <p:cNvSpPr/>
              <p:nvPr/>
            </p:nvSpPr>
            <p:spPr>
              <a:xfrm>
                <a:off x="7155808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5" name="직선 화살표 연결선 114"/>
              <p:cNvCxnSpPr/>
              <p:nvPr/>
            </p:nvCxnSpPr>
            <p:spPr>
              <a:xfrm flipH="1">
                <a:off x="3858781" y="3572576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화살표 연결선 115"/>
              <p:cNvCxnSpPr/>
              <p:nvPr/>
            </p:nvCxnSpPr>
            <p:spPr>
              <a:xfrm flipH="1">
                <a:off x="5778994" y="3572576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그룹 116"/>
          <p:cNvGrpSpPr/>
          <p:nvPr/>
        </p:nvGrpSpPr>
        <p:grpSpPr>
          <a:xfrm>
            <a:off x="612684" y="3861048"/>
            <a:ext cx="7231664" cy="1136734"/>
            <a:chOff x="506265" y="4049486"/>
            <a:chExt cx="7231664" cy="1136734"/>
          </a:xfrm>
        </p:grpSpPr>
        <p:sp>
          <p:nvSpPr>
            <p:cNvPr id="118" name="TextBox 117"/>
            <p:cNvSpPr txBox="1"/>
            <p:nvPr/>
          </p:nvSpPr>
          <p:spPr>
            <a:xfrm>
              <a:off x="506265" y="4049486"/>
              <a:ext cx="70519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Adobe Fan Heiti Std B" pitchFamily="34" charset="-128"/>
                  <a:ea typeface="Adobe Fan Heiti Std B" pitchFamily="34" charset="-128"/>
                </a:rPr>
                <a:t>Bi-Directional</a:t>
              </a:r>
              <a:r>
                <a:rPr lang="en-US" altLang="ko-KR" dirty="0" smtClean="0">
                  <a:latin typeface="Adobe Fan Heiti Std B" pitchFamily="34" charset="-128"/>
                  <a:ea typeface="Adobe Fan Heiti Std B" pitchFamily="34" charset="-128"/>
                </a:rPr>
                <a:t>: Deep Boltzmann Machines, Stacked Auto-Encoders</a:t>
              </a:r>
              <a:endParaRPr lang="ko-KR" altLang="en-US" dirty="0" smtClean="0">
                <a:latin typeface="Adobe Fan Heiti Std B" pitchFamily="34" charset="-128"/>
                <a:ea typeface="Adobe Fan Heiti Std B" pitchFamily="34" charset="-128"/>
              </a:endParaRPr>
            </a:p>
          </p:txBody>
        </p:sp>
        <p:grpSp>
          <p:nvGrpSpPr>
            <p:cNvPr id="119" name="그룹 118"/>
            <p:cNvGrpSpPr/>
            <p:nvPr/>
          </p:nvGrpSpPr>
          <p:grpSpPr>
            <a:xfrm>
              <a:off x="1433889" y="4467020"/>
              <a:ext cx="6304040" cy="719200"/>
              <a:chOff x="1433889" y="4869160"/>
              <a:chExt cx="6304040" cy="719200"/>
            </a:xfrm>
          </p:grpSpPr>
          <p:sp>
            <p:nvSpPr>
              <p:cNvPr id="120" name="직사각형 119"/>
              <p:cNvSpPr/>
              <p:nvPr/>
            </p:nvSpPr>
            <p:spPr>
              <a:xfrm>
                <a:off x="1433889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1" name="직선 화살표 연결선 120"/>
              <p:cNvCxnSpPr/>
              <p:nvPr/>
            </p:nvCxnSpPr>
            <p:spPr>
              <a:xfrm flipH="1">
                <a:off x="1977289" y="5228760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직사각형 121"/>
              <p:cNvSpPr/>
              <p:nvPr/>
            </p:nvSpPr>
            <p:spPr>
              <a:xfrm>
                <a:off x="3354102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5274315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직사각형 123"/>
              <p:cNvSpPr/>
              <p:nvPr/>
            </p:nvSpPr>
            <p:spPr>
              <a:xfrm>
                <a:off x="7194529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5" name="직선 화살표 연결선 124"/>
              <p:cNvCxnSpPr/>
              <p:nvPr/>
            </p:nvCxnSpPr>
            <p:spPr>
              <a:xfrm flipH="1">
                <a:off x="3897502" y="5228760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화살표 연결선 125"/>
              <p:cNvCxnSpPr/>
              <p:nvPr/>
            </p:nvCxnSpPr>
            <p:spPr>
              <a:xfrm flipH="1">
                <a:off x="5817715" y="5228760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7" name="그룹 126"/>
          <p:cNvGrpSpPr/>
          <p:nvPr/>
        </p:nvGrpSpPr>
        <p:grpSpPr>
          <a:xfrm>
            <a:off x="612684" y="5085184"/>
            <a:ext cx="7231664" cy="1136734"/>
            <a:chOff x="482058" y="5373216"/>
            <a:chExt cx="7231664" cy="1136734"/>
          </a:xfrm>
        </p:grpSpPr>
        <p:sp>
          <p:nvSpPr>
            <p:cNvPr id="128" name="TextBox 127"/>
            <p:cNvSpPr txBox="1"/>
            <p:nvPr/>
          </p:nvSpPr>
          <p:spPr>
            <a:xfrm>
              <a:off x="482058" y="5373216"/>
              <a:ext cx="5687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Adobe Fan Heiti Std B" pitchFamily="34" charset="-128"/>
                  <a:ea typeface="Adobe Fan Heiti Std B" pitchFamily="34" charset="-128"/>
                </a:rPr>
                <a:t>Recurrent</a:t>
              </a:r>
              <a:r>
                <a:rPr lang="en-US" altLang="ko-KR" dirty="0" smtClean="0">
                  <a:latin typeface="Adobe Fan Heiti Std B" pitchFamily="34" charset="-128"/>
                  <a:ea typeface="Adobe Fan Heiti Std B" pitchFamily="34" charset="-128"/>
                </a:rPr>
                <a:t>: Recurrent Nets, Long-Short Term Memory</a:t>
              </a:r>
              <a:endParaRPr lang="ko-KR" altLang="en-US" dirty="0" smtClean="0">
                <a:latin typeface="Adobe Fan Heiti Std B" pitchFamily="34" charset="-128"/>
                <a:ea typeface="Adobe Fan Heiti Std B" pitchFamily="34" charset="-128"/>
              </a:endParaRPr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1409682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130" name="직선 화살표 연결선 129"/>
            <p:cNvCxnSpPr/>
            <p:nvPr/>
          </p:nvCxnSpPr>
          <p:spPr>
            <a:xfrm flipH="1">
              <a:off x="1953082" y="6150350"/>
              <a:ext cx="137681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직사각형 130"/>
            <p:cNvSpPr/>
            <p:nvPr/>
          </p:nvSpPr>
          <p:spPr>
            <a:xfrm>
              <a:off x="3329895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2" name="직사각형 131"/>
            <p:cNvSpPr/>
            <p:nvPr/>
          </p:nvSpPr>
          <p:spPr>
            <a:xfrm>
              <a:off x="5250108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3" name="직사각형 132"/>
            <p:cNvSpPr/>
            <p:nvPr/>
          </p:nvSpPr>
          <p:spPr>
            <a:xfrm>
              <a:off x="7170322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134" name="직선 화살표 연결선 133"/>
            <p:cNvCxnSpPr/>
            <p:nvPr/>
          </p:nvCxnSpPr>
          <p:spPr>
            <a:xfrm flipH="1">
              <a:off x="3873295" y="6150350"/>
              <a:ext cx="137681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/>
            <p:cNvCxnSpPr/>
            <p:nvPr/>
          </p:nvCxnSpPr>
          <p:spPr>
            <a:xfrm flipH="1">
              <a:off x="5793508" y="6150350"/>
              <a:ext cx="137681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구부러진 연결선 61"/>
            <p:cNvCxnSpPr/>
            <p:nvPr/>
          </p:nvCxnSpPr>
          <p:spPr>
            <a:xfrm rot="5400000" flipH="1" flipV="1">
              <a:off x="3557645" y="6194300"/>
              <a:ext cx="359600" cy="271700"/>
            </a:xfrm>
            <a:prstGeom prst="bentConnector4">
              <a:avLst>
                <a:gd name="adj1" fmla="val -63571"/>
                <a:gd name="adj2" fmla="val 184137"/>
              </a:avLst>
            </a:prstGeom>
            <a:ln w="38100">
              <a:solidFill>
                <a:srgbClr val="0000FF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구부러진 연결선 61"/>
            <p:cNvCxnSpPr/>
            <p:nvPr/>
          </p:nvCxnSpPr>
          <p:spPr>
            <a:xfrm rot="5400000" flipH="1" flipV="1">
              <a:off x="5463344" y="6194300"/>
              <a:ext cx="359600" cy="271700"/>
            </a:xfrm>
            <a:prstGeom prst="bentConnector4">
              <a:avLst>
                <a:gd name="adj1" fmla="val -63571"/>
                <a:gd name="adj2" fmla="val 184137"/>
              </a:avLst>
            </a:prstGeom>
            <a:ln w="38100">
              <a:solidFill>
                <a:srgbClr val="0000FF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7590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Theoretically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952" y="1268760"/>
            <a:ext cx="6248400" cy="4448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67723" y="5726727"/>
            <a:ext cx="18726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rgbClr val="FF0000"/>
                </a:solidFill>
                <a:latin typeface="Adobe Fan Heiti Std B" pitchFamily="34" charset="-128"/>
                <a:ea typeface="Adobe Fan Heiti Std B" pitchFamily="34" charset="-128"/>
              </a:rPr>
              <a:t>Cited &gt; 12,000</a:t>
            </a:r>
            <a:endParaRPr lang="ko-KR" altLang="en-US" sz="2000" dirty="0" smtClean="0">
              <a:solidFill>
                <a:srgbClr val="FF0000"/>
              </a:solidFill>
              <a:latin typeface="Adobe Fan Heiti Std B" pitchFamily="34" charset="-128"/>
              <a:ea typeface="Adobe Fan Heiti Std B" pitchFamily="34" charset="-128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5" y="1700808"/>
            <a:ext cx="7571536" cy="350931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76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Empirically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5880" y="1268760"/>
            <a:ext cx="8280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Deep machines are more efficient for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representing</a:t>
            </a:r>
            <a:r>
              <a:rPr lang="en-US" altLang="ko-KR" sz="2400" dirty="0" smtClean="0">
                <a:latin typeface="+mn-ea"/>
              </a:rPr>
              <a:t> certain classes of functions,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particularly those involved in visual recognition</a:t>
            </a:r>
            <a:r>
              <a:rPr lang="en-US" altLang="ko-KR" sz="2400" dirty="0" smtClean="0">
                <a:latin typeface="+mn-ea"/>
              </a:rPr>
              <a:t>. 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5880" y="2613105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In other words, they can represent more complex functions with less “hardware”. 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5880" y="3693225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In fact, it works out perfectly in a number of competitions. 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7504" y="4474895"/>
            <a:ext cx="8918648" cy="132343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+mn-ea"/>
              </a:rPr>
              <a:t>The researchers say even they weren’t sure this new approach </a:t>
            </a:r>
            <a:r>
              <a:rPr lang="en-US" altLang="ko-KR" sz="2000" dirty="0" smtClean="0">
                <a:latin typeface="+mn-ea"/>
              </a:rPr>
              <a:t>(</a:t>
            </a:r>
            <a:r>
              <a:rPr lang="en-US" altLang="ko-KR" sz="2000" b="1" dirty="0" smtClean="0">
                <a:solidFill>
                  <a:srgbClr val="FF0000"/>
                </a:solidFill>
                <a:latin typeface="+mn-ea"/>
              </a:rPr>
              <a:t>152 layers!</a:t>
            </a:r>
            <a:r>
              <a:rPr lang="en-US" altLang="ko-KR" sz="2000" dirty="0" smtClean="0">
                <a:latin typeface="+mn-ea"/>
              </a:rPr>
              <a:t>) was </a:t>
            </a:r>
            <a:r>
              <a:rPr lang="en-US" altLang="ko-KR" sz="2000" dirty="0">
                <a:latin typeface="+mn-ea"/>
              </a:rPr>
              <a:t>going to be successful – until it was. </a:t>
            </a:r>
            <a:endParaRPr lang="en-US" altLang="ko-KR" sz="2000" dirty="0" smtClean="0">
              <a:latin typeface="+mn-ea"/>
            </a:endParaRPr>
          </a:p>
          <a:p>
            <a:r>
              <a:rPr lang="en-US" altLang="ko-KR" sz="2000" dirty="0" smtClean="0">
                <a:latin typeface="+mn-ea"/>
              </a:rPr>
              <a:t>“</a:t>
            </a:r>
            <a:r>
              <a:rPr lang="en-US" altLang="ko-KR" sz="2000" dirty="0">
                <a:solidFill>
                  <a:srgbClr val="0000FF"/>
                </a:solidFill>
                <a:latin typeface="+mn-ea"/>
              </a:rPr>
              <a:t>We even didn’t believe this single idea could be so significant</a:t>
            </a:r>
            <a:r>
              <a:rPr lang="en-US" altLang="ko-KR" sz="2000" dirty="0">
                <a:latin typeface="+mn-ea"/>
              </a:rPr>
              <a:t>,” </a:t>
            </a:r>
            <a:endParaRPr lang="en-US" altLang="ko-KR" sz="2000" dirty="0" smtClean="0">
              <a:latin typeface="+mn-ea"/>
            </a:endParaRPr>
          </a:p>
          <a:p>
            <a:r>
              <a:rPr lang="en-US" altLang="ko-KR" sz="2000" dirty="0" smtClean="0">
                <a:latin typeface="+mn-ea"/>
              </a:rPr>
              <a:t>said</a:t>
            </a:r>
            <a:r>
              <a:rPr lang="en-US" altLang="ko-KR" sz="2000" dirty="0">
                <a:latin typeface="+mn-ea"/>
              </a:rPr>
              <a:t> Jian Sun, a principal research manager at Microsoft </a:t>
            </a:r>
            <a:r>
              <a:rPr lang="en-US" altLang="ko-KR" sz="2000" dirty="0" smtClean="0">
                <a:latin typeface="+mn-ea"/>
              </a:rPr>
              <a:t>Research</a:t>
            </a:r>
            <a:endParaRPr lang="en-US" altLang="ko-KR" sz="2000" dirty="0"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851720" y="5852769"/>
            <a:ext cx="6174432" cy="2308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/>
              <a:t>http://blogs.microsoft.com/next/2015/12/10/microsoft-researchers-win-imagenet-computer-vision-challenge/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211454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Omnipotent?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484784"/>
            <a:ext cx="7488832" cy="423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6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32922</TotalTime>
  <Words>852</Words>
  <Application>Microsoft Macintosh PowerPoint</Application>
  <PresentationFormat>화면 슬라이드 쇼(4:3)</PresentationFormat>
  <Paragraphs>166</Paragraphs>
  <Slides>31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맑은 고딕</vt:lpstr>
      <vt:lpstr>휴먼둥근헤드라인</vt:lpstr>
      <vt:lpstr>Adobe Fan Heiti Std B</vt:lpstr>
      <vt:lpstr>Garamond</vt:lpstr>
      <vt:lpstr>Meiryo UI</vt:lpstr>
      <vt:lpstr>Microsoft YaHei</vt:lpstr>
      <vt:lpstr>Arial</vt:lpstr>
      <vt:lpstr>Office 테마</vt:lpstr>
      <vt:lpstr>PowerPoint 프레젠테이션</vt:lpstr>
      <vt:lpstr>What is deep learning?</vt:lpstr>
      <vt:lpstr>Is it brand new?</vt:lpstr>
      <vt:lpstr>Learning representation</vt:lpstr>
      <vt:lpstr>Inspired by nature?</vt:lpstr>
      <vt:lpstr>Deep architectures</vt:lpstr>
      <vt:lpstr>Theoretically</vt:lpstr>
      <vt:lpstr>Empirically</vt:lpstr>
      <vt:lpstr>Omnipotent?</vt:lpstr>
      <vt:lpstr>Applications</vt:lpstr>
      <vt:lpstr>Scene Recognition (CNN)</vt:lpstr>
      <vt:lpstr>Visual Style Recognition (CNN)</vt:lpstr>
      <vt:lpstr>Object Detection (R-CNN)</vt:lpstr>
      <vt:lpstr>Image Captioning (CNN+LSTM)</vt:lpstr>
      <vt:lpstr>Segmentation (DeconvNet)</vt:lpstr>
      <vt:lpstr>Deep Visuomotor Control (CNN)</vt:lpstr>
      <vt:lpstr>Neural Style (CNN)</vt:lpstr>
      <vt:lpstr>Tools</vt:lpstr>
      <vt:lpstr>Deep learning tools?</vt:lpstr>
      <vt:lpstr>To tell the truth</vt:lpstr>
      <vt:lpstr>Caffe</vt:lpstr>
      <vt:lpstr>Caffe</vt:lpstr>
      <vt:lpstr>Caffe</vt:lpstr>
      <vt:lpstr>Torch</vt:lpstr>
      <vt:lpstr>Torch</vt:lpstr>
      <vt:lpstr>Theano</vt:lpstr>
      <vt:lpstr>Theano</vt:lpstr>
      <vt:lpstr>TensorFlow</vt:lpstr>
      <vt:lpstr>TensorFlow</vt:lpstr>
      <vt:lpstr>White to black</vt:lpstr>
      <vt:lpstr>Overview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1126</cp:revision>
  <dcterms:created xsi:type="dcterms:W3CDTF">2010-03-17T18:05:41Z</dcterms:created>
  <dcterms:modified xsi:type="dcterms:W3CDTF">2016-06-12T15:13:38Z</dcterms:modified>
</cp:coreProperties>
</file>